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95" r:id="rId2"/>
    <p:sldId id="418" r:id="rId3"/>
    <p:sldId id="330" r:id="rId4"/>
    <p:sldId id="383" r:id="rId5"/>
    <p:sldId id="320" r:id="rId6"/>
    <p:sldId id="41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AD9DF-0C4D-4530-8E4C-947DD4785FF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EA9BE-2B9B-4DCE-853E-4FE1EF10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57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8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FF2B-2D32-4B6B-BEE8-9F6D7DE0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3A9AE-9C5E-4622-87AE-207CB0AB6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3354D-C38C-4B15-A1A6-92D25ED8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DC01-1836-48F0-8843-E165FF6662C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9BEDC-F925-48A0-9B0D-1D3A1AD7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5A6C5-B8D2-4A71-A4E2-78609F4D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7047-82CA-4B83-BB0B-4153F7600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09D5-63A4-41AC-A6A5-BCB45EF9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1561D-3586-4B35-95D0-B8A4BD6AF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72FD2-77AF-4E9F-8062-68CA87E6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DC01-1836-48F0-8843-E165FF6662C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32BD7-CA5B-4271-8CF9-CD2A1782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DA0CF-C039-43CD-9498-DC6CA760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7047-82CA-4B83-BB0B-4153F7600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6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465F6-8400-411C-BB67-172A6396A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0D667-EA06-458D-AE76-54DC00B29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75033-FEF8-4143-B991-AA82F0E9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DC01-1836-48F0-8843-E165FF6662C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6ED97-1CAA-40BC-BED6-B040AA28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7C423-022C-48A1-8DB0-640678A0E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7047-82CA-4B83-BB0B-4153F7600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61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267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36481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84">
            <a:extLst>
              <a:ext uri="{FF2B5EF4-FFF2-40B4-BE49-F238E27FC236}">
                <a16:creationId xmlns:a16="http://schemas.microsoft.com/office/drawing/2014/main" id="{7AAB1A6E-70AD-42B8-995C-8A7A6F5FA968}"/>
              </a:ext>
            </a:extLst>
          </p:cNvPr>
          <p:cNvSpPr/>
          <p:nvPr userDrawn="1"/>
        </p:nvSpPr>
        <p:spPr>
          <a:xfrm>
            <a:off x="3657374" y="5481089"/>
            <a:ext cx="9765326" cy="48166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993C13-ED17-47F5-968E-47C8E3F33E65}"/>
              </a:ext>
            </a:extLst>
          </p:cNvPr>
          <p:cNvSpPr/>
          <p:nvPr userDrawn="1"/>
        </p:nvSpPr>
        <p:spPr>
          <a:xfrm>
            <a:off x="8031192" y="0"/>
            <a:ext cx="4160808" cy="5020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175E70-9D23-4CF2-B9A2-B9CAF147D2C7}"/>
              </a:ext>
            </a:extLst>
          </p:cNvPr>
          <p:cNvGrpSpPr/>
          <p:nvPr userDrawn="1"/>
        </p:nvGrpSpPr>
        <p:grpSpPr>
          <a:xfrm>
            <a:off x="5070224" y="2165229"/>
            <a:ext cx="6484347" cy="3562709"/>
            <a:chOff x="-548507" y="477868"/>
            <a:chExt cx="11570449" cy="6357177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BF1D3A03-C473-4DFE-B639-58283FED2D3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D2A69ED7-0178-4BF4-BDC3-BDB7364CB27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ED5B5F1A-8C05-4B85-99CD-05E6560DB9D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7D825F2A-D1EE-42D4-85F8-B967B3D0705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2F72EE9C-0AAF-4E57-A1F9-8BA73E6D023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06BA8559-C531-4DFE-A1F6-DFC7FDDD239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4">
                <a:extLst>
                  <a:ext uri="{FF2B5EF4-FFF2-40B4-BE49-F238E27FC236}">
                    <a16:creationId xmlns:a16="http://schemas.microsoft.com/office/drawing/2014/main" id="{6F0A0FA0-4DB8-4CCF-B7C4-C45D5C856B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5">
                <a:extLst>
                  <a:ext uri="{FF2B5EF4-FFF2-40B4-BE49-F238E27FC236}">
                    <a16:creationId xmlns:a16="http://schemas.microsoft.com/office/drawing/2014/main" id="{768628CF-53A4-4220-9A4E-38A67AEEF6F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9CC4CFF0-C8D4-4701-BCC1-127782BB103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2">
                <a:extLst>
                  <a:ext uri="{FF2B5EF4-FFF2-40B4-BE49-F238E27FC236}">
                    <a16:creationId xmlns:a16="http://schemas.microsoft.com/office/drawing/2014/main" id="{C9B20E79-B78C-4B0E-AB2A-3C3CF7D8B9E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3">
                <a:extLst>
                  <a:ext uri="{FF2B5EF4-FFF2-40B4-BE49-F238E27FC236}">
                    <a16:creationId xmlns:a16="http://schemas.microsoft.com/office/drawing/2014/main" id="{C9637DFE-D49E-4B60-A6B2-4A7AD2B238D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2163A538-743B-42EE-BD52-CD060CCBCC1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3048F72C-414C-49B1-9BF2-E35C25D02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20884" y="2342075"/>
            <a:ext cx="4775660" cy="28776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F2534BEC-DD80-4A25-9476-43EA4EDF28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672860"/>
            <a:ext cx="4160809" cy="19927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0523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19950F4E-DC35-47C0-AF03-10B1738755F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602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0010-68F9-4E2C-A624-DCA645B01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7B68-7B0E-4C79-B082-7EF05610C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49B37-DD8E-4D54-A95B-12A2B2644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DC01-1836-48F0-8843-E165FF6662C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5E47B-1F72-4DBF-9E2A-DBDD397DB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506B5-9DFD-4C0B-8F45-9F680BA51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7047-82CA-4B83-BB0B-4153F7600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9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01F36-CB50-4AA9-931E-E1547ECBC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C9F81-03AD-4249-96B4-1601B8838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13107-8D1A-4707-9468-87DEA65B1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DC01-1836-48F0-8843-E165FF6662C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AAF1A-B167-4C29-BAE0-6C816FA0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A1BC1-F1BE-4F6B-818F-88A085886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7047-82CA-4B83-BB0B-4153F7600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3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8379-A7DA-4597-9DD0-D1797791B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01864-AEAF-4CAE-8D1E-FDD773549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31D83-435C-427E-9F85-4ECD03CB0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1C9DC-C3D8-4556-9CFD-C85E94681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DC01-1836-48F0-8843-E165FF6662C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AF7A1-7A0B-49D2-9C86-2929071C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030DB-7533-463C-98B3-D1ED9BBA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7047-82CA-4B83-BB0B-4153F7600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5362-BF0D-4F7D-B5C4-27F78D30E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E1A91-2E79-4E0B-A9DE-4F20FEE0C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F2BA3-6482-4B0A-9FB6-95C015FC9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56614-0530-4882-B8C4-4ED15B99DA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43E3F5-F5B0-47BB-843A-EB659014A9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B32B40-45D9-4422-860B-5045A57D2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DC01-1836-48F0-8843-E165FF6662C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CDD92E-219E-4941-90E7-FAD2DDF3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F36AFD-33FF-4E05-BB05-A80A5E31E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7047-82CA-4B83-BB0B-4153F7600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9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24C9F-3658-408A-AA75-5B2B7FD05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A6618-6BC6-4A07-9A03-310ED5A8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DC01-1836-48F0-8843-E165FF6662C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FEB6AA-58B2-45F0-9F99-BA909A78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68D83-C0CE-44F8-8E10-2C6CB9A4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7047-82CA-4B83-BB0B-4153F7600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8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1D98E-55E2-4064-98A1-0C9978784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DC01-1836-48F0-8843-E165FF6662C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1A6FA-B477-4F69-A8DA-754A7316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D0D86-5878-46C6-BA68-06BE1721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7047-82CA-4B83-BB0B-4153F7600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7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6A4A3-588D-4A1B-88C7-03EE7FAB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CFDD0-99A3-48EB-9C34-CF01655A7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8B9F4-7A32-4B34-887E-FEC686630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0541A-8CB6-4A6E-B3EC-328D05EA0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DC01-1836-48F0-8843-E165FF6662C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88CDF-C5F3-4016-A707-D27FDAA5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FD06F-5884-4D1A-B7D6-4C32F808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7047-82CA-4B83-BB0B-4153F7600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2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3415-3696-46C9-A65E-6B01EC241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DB750-C5BB-46A7-B416-B5E12E987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E6A85-FFE2-4526-8C3E-054860F5D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47F19-08A4-41DE-B99C-A8091B573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DC01-1836-48F0-8843-E165FF6662C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7748F-84B8-4AB0-8CC4-D1F89E3E3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A3D3A-0F10-4A73-80E9-2C61B738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7047-82CA-4B83-BB0B-4153F7600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4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6D2E82-0213-407A-8412-8AD09FB15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D921C-101D-44CC-A55E-6C487EAEB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52301-FB49-427D-9329-DA6918A9E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1DC01-1836-48F0-8843-E165FF6662C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626EA-E9FD-4A46-B74C-3C7067AB9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670FB-73DD-43B2-A37D-F36344EB8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A7047-82CA-4B83-BB0B-4153F7600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1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4D75834-14EA-4563-95A3-4EE608505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32666"/>
          <a:stretch/>
        </p:blipFill>
        <p:spPr>
          <a:xfrm>
            <a:off x="3618824" y="1806879"/>
            <a:ext cx="3777292" cy="501904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cxnSp>
        <p:nvCxnSpPr>
          <p:cNvPr id="18" name="Straight Connector 8">
            <a:extLst>
              <a:ext uri="{FF2B5EF4-FFF2-40B4-BE49-F238E27FC236}">
                <a16:creationId xmlns:a16="http://schemas.microsoft.com/office/drawing/2014/main" id="{C8981530-2660-4B20-A1A5-8E0F580D7BFF}"/>
              </a:ext>
            </a:extLst>
          </p:cNvPr>
          <p:cNvCxnSpPr>
            <a:cxnSpLocks/>
          </p:cNvCxnSpPr>
          <p:nvPr/>
        </p:nvCxnSpPr>
        <p:spPr>
          <a:xfrm>
            <a:off x="409575" y="869270"/>
            <a:ext cx="88773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151478A-6FD6-40AA-9395-926E71862EA9}"/>
              </a:ext>
            </a:extLst>
          </p:cNvPr>
          <p:cNvSpPr txBox="1"/>
          <p:nvPr/>
        </p:nvSpPr>
        <p:spPr>
          <a:xfrm>
            <a:off x="384549" y="320372"/>
            <a:ext cx="3829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>
                <a:solidFill>
                  <a:schemeClr val="accent2">
                    <a:lumMod val="75000"/>
                  </a:schemeClr>
                </a:solidFill>
                <a:cs typeface="2  Yekan" panose="00000400000000000000" pitchFamily="2" charset="-78"/>
              </a:rPr>
              <a:t>معرفی اسکنر لابراتواری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2  Yekan" panose="00000400000000000000" pitchFamily="2" charset="-78"/>
              </a:rPr>
              <a:t>LS100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C305AE-B101-4217-B890-6B0B9921E1D2}"/>
              </a:ext>
            </a:extLst>
          </p:cNvPr>
          <p:cNvSpPr/>
          <p:nvPr/>
        </p:nvSpPr>
        <p:spPr>
          <a:xfrm>
            <a:off x="790875" y="2796102"/>
            <a:ext cx="2159355" cy="78407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>
                <a:solidFill>
                  <a:schemeClr val="tx1"/>
                </a:solidFill>
                <a:cs typeface="2  Yekan" panose="00000400000000000000" pitchFamily="2" charset="-78"/>
              </a:rPr>
              <a:t>دقت:</a:t>
            </a:r>
            <a:br>
              <a:rPr lang="fa-IR" sz="1400" dirty="0">
                <a:solidFill>
                  <a:schemeClr val="tx1"/>
                </a:solidFill>
                <a:cs typeface="2  Yekan" panose="00000400000000000000" pitchFamily="2" charset="-78"/>
              </a:rPr>
            </a:br>
            <a:r>
              <a:rPr lang="fa-IR" sz="1400" dirty="0">
                <a:solidFill>
                  <a:schemeClr val="tx1"/>
                </a:solidFill>
                <a:cs typeface="2  Yekan" panose="00000400000000000000" pitchFamily="2" charset="-78"/>
              </a:rPr>
              <a:t>کمتر از 8 میکرون</a:t>
            </a:r>
            <a:endParaRPr lang="en-US" sz="1400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0F5599B-2197-4C38-ADF1-070509BE645C}"/>
              </a:ext>
            </a:extLst>
          </p:cNvPr>
          <p:cNvSpPr/>
          <p:nvPr/>
        </p:nvSpPr>
        <p:spPr>
          <a:xfrm>
            <a:off x="604807" y="4748285"/>
            <a:ext cx="2766088" cy="86962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>
                <a:solidFill>
                  <a:schemeClr val="tx1"/>
                </a:solidFill>
                <a:cs typeface="2  Yekan" panose="00000400000000000000" pitchFamily="2" charset="-78"/>
              </a:rPr>
              <a:t>دو عدد دوربین 1.6 مگاپیکسلی</a:t>
            </a:r>
            <a:endParaRPr lang="en-US" sz="1400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48E23D5-1669-4364-8B2D-C64260345035}"/>
              </a:ext>
            </a:extLst>
          </p:cNvPr>
          <p:cNvSpPr/>
          <p:nvPr/>
        </p:nvSpPr>
        <p:spPr>
          <a:xfrm>
            <a:off x="7722304" y="2886039"/>
            <a:ext cx="1776198" cy="75011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>
                <a:solidFill>
                  <a:schemeClr val="tx1"/>
                </a:solidFill>
                <a:cs typeface="2  Yekan" panose="00000400000000000000" pitchFamily="2" charset="-78"/>
              </a:rPr>
              <a:t>گارانتی 18 ماهه</a:t>
            </a:r>
            <a:endParaRPr lang="en-US" sz="1400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944F34-9C6D-4998-8DE1-473AE2D572C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950230" y="3188142"/>
            <a:ext cx="2452116" cy="14485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6D17FFD-6067-4486-AC77-6F3CA4B5D585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370895" y="4939645"/>
            <a:ext cx="1636190" cy="243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51CC746-B185-49BA-A492-F157E819EEF2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6363093" y="3261097"/>
            <a:ext cx="1359211" cy="375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onut 24">
            <a:extLst>
              <a:ext uri="{FF2B5EF4-FFF2-40B4-BE49-F238E27FC236}">
                <a16:creationId xmlns:a16="http://schemas.microsoft.com/office/drawing/2014/main" id="{0849B522-B91B-4AE0-8951-B14C1928BF1B}"/>
              </a:ext>
            </a:extLst>
          </p:cNvPr>
          <p:cNvSpPr/>
          <p:nvPr/>
        </p:nvSpPr>
        <p:spPr>
          <a:xfrm>
            <a:off x="2580651" y="251312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4AF68AA-E643-4731-B3B6-E1E1D76AE312}"/>
              </a:ext>
            </a:extLst>
          </p:cNvPr>
          <p:cNvSpPr/>
          <p:nvPr/>
        </p:nvSpPr>
        <p:spPr>
          <a:xfrm>
            <a:off x="2743200" y="1055802"/>
            <a:ext cx="5552388" cy="5868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cs typeface="2  Yekan" panose="00000400000000000000" pitchFamily="2" charset="-78"/>
              </a:rPr>
              <a:t>سریع ترین اسکنر سه بعدی رنگی موجود در بازار</a:t>
            </a:r>
            <a:endParaRPr lang="en-US" sz="2000" b="1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sp>
        <p:nvSpPr>
          <p:cNvPr id="31" name="Oval 27">
            <a:extLst>
              <a:ext uri="{FF2B5EF4-FFF2-40B4-BE49-F238E27FC236}">
                <a16:creationId xmlns:a16="http://schemas.microsoft.com/office/drawing/2014/main" id="{B7E62AD4-BC2C-416A-8F1E-2157793A22D2}"/>
              </a:ext>
            </a:extLst>
          </p:cNvPr>
          <p:cNvSpPr/>
          <p:nvPr/>
        </p:nvSpPr>
        <p:spPr>
          <a:xfrm>
            <a:off x="7854489" y="984385"/>
            <a:ext cx="563648" cy="86618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62B96A99-926B-4496-9553-CE7BDA47903D}"/>
              </a:ext>
            </a:extLst>
          </p:cNvPr>
          <p:cNvSpPr/>
          <p:nvPr/>
        </p:nvSpPr>
        <p:spPr>
          <a:xfrm>
            <a:off x="3035144" y="4611880"/>
            <a:ext cx="459716" cy="43237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BF620E-C5AA-4107-945D-983FD2CCC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12" y="2112684"/>
            <a:ext cx="1241673" cy="124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8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8071B3-EB25-4187-9680-0E8AEF247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83284"/>
              </p:ext>
            </p:extLst>
          </p:nvPr>
        </p:nvGraphicFramePr>
        <p:xfrm>
          <a:off x="457199" y="979716"/>
          <a:ext cx="8640147" cy="570649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285999">
                  <a:extLst>
                    <a:ext uri="{9D8B030D-6E8A-4147-A177-3AD203B41FA5}">
                      <a16:colId xmlns:a16="http://schemas.microsoft.com/office/drawing/2014/main" val="4191633806"/>
                    </a:ext>
                  </a:extLst>
                </a:gridCol>
                <a:gridCol w="3474099">
                  <a:extLst>
                    <a:ext uri="{9D8B030D-6E8A-4147-A177-3AD203B41FA5}">
                      <a16:colId xmlns:a16="http://schemas.microsoft.com/office/drawing/2014/main" val="2134265382"/>
                    </a:ext>
                  </a:extLst>
                </a:gridCol>
                <a:gridCol w="2880049">
                  <a:extLst>
                    <a:ext uri="{9D8B030D-6E8A-4147-A177-3AD203B41FA5}">
                      <a16:colId xmlns:a16="http://schemas.microsoft.com/office/drawing/2014/main" val="523388276"/>
                    </a:ext>
                  </a:extLst>
                </a:gridCol>
              </a:tblGrid>
              <a:tr h="4612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Nazanin" panose="00000400000000000000" pitchFamily="2" charset="-78"/>
                        </a:rPr>
                        <a:t>اسکنر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B Nazanin" panose="00000400000000000000" pitchFamily="2" charset="-78"/>
                        </a:rPr>
                        <a:t>LS100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B Nazanin" panose="00000400000000000000" pitchFamily="2" charset="-78"/>
                        </a:rPr>
                        <a:t>LS200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extLst>
                  <a:ext uri="{0D108BD9-81ED-4DB2-BD59-A6C34878D82A}">
                    <a16:rowId xmlns:a16="http://schemas.microsoft.com/office/drawing/2014/main" val="1748158479"/>
                  </a:ext>
                </a:extLst>
              </a:tr>
              <a:tr h="44052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Nazanin" panose="00000400000000000000" pitchFamily="2" charset="-78"/>
                        </a:rPr>
                        <a:t>دقت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کمتر از 8 میکرون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کمتر از 5 میکرون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extLst>
                  <a:ext uri="{0D108BD9-81ED-4DB2-BD59-A6C34878D82A}">
                    <a16:rowId xmlns:a16="http://schemas.microsoft.com/office/drawing/2014/main" val="3750597987"/>
                  </a:ext>
                </a:extLst>
              </a:tr>
              <a:tr h="44052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Nazanin" panose="00000400000000000000" pitchFamily="2" charset="-78"/>
                        </a:rPr>
                        <a:t>دوربین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دو عدد دوربین 1.6 مگاپیکسلی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دو عدد دوربین 5.6 مگاپیکسلی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extLst>
                  <a:ext uri="{0D108BD9-81ED-4DB2-BD59-A6C34878D82A}">
                    <a16:rowId xmlns:a16="http://schemas.microsoft.com/office/drawing/2014/main" val="3361198449"/>
                  </a:ext>
                </a:extLst>
              </a:tr>
              <a:tr h="53140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Nazanin" panose="00000400000000000000" pitchFamily="2" charset="-78"/>
                        </a:rPr>
                        <a:t>نوع پروژکتور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سفارشی سازی شده با نور اسکن آبی و مولتی کالر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سفارشی سازی شده با نور اسکن آبی و مولتی کالر</a:t>
                      </a:r>
                      <a:r>
                        <a:rPr lang="en-US" sz="1600">
                          <a:effectLst/>
                          <a:cs typeface="B Nazanin" panose="00000400000000000000" pitchFamily="2" charset="-78"/>
                        </a:rPr>
                        <a:t>  </a:t>
                      </a: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(سبز)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extLst>
                  <a:ext uri="{0D108BD9-81ED-4DB2-BD59-A6C34878D82A}">
                    <a16:rowId xmlns:a16="http://schemas.microsoft.com/office/drawing/2014/main" val="2470913450"/>
                  </a:ext>
                </a:extLst>
              </a:tr>
              <a:tr h="44052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Nazanin" panose="00000400000000000000" pitchFamily="2" charset="-78"/>
                        </a:rPr>
                        <a:t>وزن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B Nazanin" panose="00000400000000000000" pitchFamily="2" charset="-78"/>
                        </a:rPr>
                        <a:t>7 kg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B Nazanin" panose="00000400000000000000" pitchFamily="2" charset="-78"/>
                        </a:rPr>
                        <a:t>11 kg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extLst>
                  <a:ext uri="{0D108BD9-81ED-4DB2-BD59-A6C34878D82A}">
                    <a16:rowId xmlns:a16="http://schemas.microsoft.com/office/drawing/2014/main" val="2976386693"/>
                  </a:ext>
                </a:extLst>
              </a:tr>
              <a:tr h="44052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Nazanin" panose="00000400000000000000" pitchFamily="2" charset="-78"/>
                        </a:rPr>
                        <a:t>ابعاد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B Nazanin" panose="00000400000000000000" pitchFamily="2" charset="-78"/>
                        </a:rPr>
                        <a:t>430 x 280 x 370 mm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B Nazanin" panose="00000400000000000000" pitchFamily="2" charset="-78"/>
                        </a:rPr>
                        <a:t>338 x 303 x 418 mm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extLst>
                  <a:ext uri="{0D108BD9-81ED-4DB2-BD59-A6C34878D82A}">
                    <a16:rowId xmlns:a16="http://schemas.microsoft.com/office/drawing/2014/main" val="3904109076"/>
                  </a:ext>
                </a:extLst>
              </a:tr>
              <a:tr h="211215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Nazanin" panose="00000400000000000000" pitchFamily="2" charset="-78"/>
                        </a:rPr>
                        <a:t>کاربرد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B Nazanin" panose="00000400000000000000" pitchFamily="2" charset="-78"/>
                        </a:rPr>
                        <a:t>All-In-One Scan</a:t>
                      </a:r>
                      <a:br>
                        <a:rPr lang="en-US" sz="1600"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en-US" sz="1600">
                          <a:effectLst/>
                          <a:cs typeface="B Nazanin" panose="00000400000000000000" pitchFamily="2" charset="-78"/>
                        </a:rPr>
                        <a:t>Big Articulator Scan</a:t>
                      </a:r>
                      <a:br>
                        <a:rPr lang="en-US" sz="1600"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en-US" sz="1600">
                          <a:effectLst/>
                          <a:cs typeface="B Nazanin" panose="00000400000000000000" pitchFamily="2" charset="-78"/>
                        </a:rPr>
                        <a:t>Detect Margin Line</a:t>
                      </a:r>
                      <a:br>
                        <a:rPr lang="en-US" sz="1600"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en-US" sz="1600">
                          <a:effectLst/>
                          <a:cs typeface="B Nazanin" panose="00000400000000000000" pitchFamily="2" charset="-78"/>
                        </a:rPr>
                        <a:t>True Color Texture Scan</a:t>
                      </a:r>
                      <a:br>
                        <a:rPr lang="en-US" sz="1600"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en-US" sz="1600">
                          <a:effectLst/>
                          <a:cs typeface="B Nazanin" panose="00000400000000000000" pitchFamily="2" charset="-78"/>
                        </a:rPr>
                        <a:t>Unsectioned Models Scan</a:t>
                      </a:r>
                      <a:br>
                        <a:rPr lang="en-US" sz="1600"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en-US" sz="1600">
                          <a:effectLst/>
                          <a:cs typeface="B Nazanin" panose="00000400000000000000" pitchFamily="2" charset="-78"/>
                        </a:rPr>
                        <a:t>Side Lay for Occlusion Scan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B Nazanin" panose="00000400000000000000" pitchFamily="2" charset="-78"/>
                        </a:rPr>
                        <a:t>All-In-One Scan</a:t>
                      </a:r>
                      <a:br>
                        <a:rPr lang="en-US" sz="1600"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en-US" sz="1600">
                          <a:effectLst/>
                          <a:cs typeface="B Nazanin" panose="00000400000000000000" pitchFamily="2" charset="-78"/>
                        </a:rPr>
                        <a:t>One Click Scanning Triple Tray</a:t>
                      </a:r>
                      <a:br>
                        <a:rPr lang="en-US" sz="1600"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en-US" sz="1600">
                          <a:effectLst/>
                          <a:cs typeface="B Nazanin" panose="00000400000000000000" pitchFamily="2" charset="-78"/>
                        </a:rPr>
                        <a:t>Big Articulator Scan</a:t>
                      </a:r>
                      <a:br>
                        <a:rPr lang="en-US" sz="1600"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en-US" sz="1600">
                          <a:effectLst/>
                          <a:cs typeface="B Nazanin" panose="00000400000000000000" pitchFamily="2" charset="-78"/>
                        </a:rPr>
                        <a:t>Detect Margin Line</a:t>
                      </a:r>
                      <a:br>
                        <a:rPr lang="en-US" sz="1600"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en-US" sz="1600">
                          <a:effectLst/>
                          <a:cs typeface="B Nazanin" panose="00000400000000000000" pitchFamily="2" charset="-78"/>
                        </a:rPr>
                        <a:t>True Color Texture Scan</a:t>
                      </a:r>
                      <a:br>
                        <a:rPr lang="en-US" sz="1600"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en-US" sz="1600">
                          <a:effectLst/>
                          <a:cs typeface="B Nazanin" panose="00000400000000000000" pitchFamily="2" charset="-78"/>
                        </a:rPr>
                        <a:t>Unsectioned Models Scan</a:t>
                      </a:r>
                      <a:br>
                        <a:rPr lang="en-US" sz="1600"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en-US" sz="1600">
                          <a:effectLst/>
                          <a:cs typeface="B Nazanin" panose="00000400000000000000" pitchFamily="2" charset="-78"/>
                        </a:rPr>
                        <a:t>Side Lay for Occlusion Scan</a:t>
                      </a:r>
                    </a:p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extLst>
                  <a:ext uri="{0D108BD9-81ED-4DB2-BD59-A6C34878D82A}">
                    <a16:rowId xmlns:a16="http://schemas.microsoft.com/office/drawing/2014/main" val="2098271103"/>
                  </a:ext>
                </a:extLst>
              </a:tr>
              <a:tr h="41977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Nazanin" panose="00000400000000000000" pitchFamily="2" charset="-78"/>
                        </a:rPr>
                        <a:t>فرمت فایل خروجی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B Nazanin" panose="00000400000000000000" pitchFamily="2" charset="-78"/>
                        </a:rPr>
                        <a:t>STL, PLY, OBJ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cs typeface="B Nazanin" panose="00000400000000000000" pitchFamily="2" charset="-78"/>
                        </a:rPr>
                        <a:t>STL, PLY, OBJ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extLst>
                  <a:ext uri="{0D108BD9-81ED-4DB2-BD59-A6C34878D82A}">
                    <a16:rowId xmlns:a16="http://schemas.microsoft.com/office/drawing/2014/main" val="3546947976"/>
                  </a:ext>
                </a:extLst>
              </a:tr>
              <a:tr h="41977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cs typeface="B Nazanin" panose="00000400000000000000" pitchFamily="2" charset="-78"/>
                        </a:rPr>
                        <a:t>نرم افزار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اگزوکد رایگان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اگزوکد رایگان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837" marR="62837" marT="0" marB="0" anchor="ctr"/>
                </a:tc>
                <a:extLst>
                  <a:ext uri="{0D108BD9-81ED-4DB2-BD59-A6C34878D82A}">
                    <a16:rowId xmlns:a16="http://schemas.microsoft.com/office/drawing/2014/main" val="28689912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B59911B-6EE2-4A88-A80B-9829387B2232}"/>
              </a:ext>
            </a:extLst>
          </p:cNvPr>
          <p:cNvSpPr txBox="1"/>
          <p:nvPr/>
        </p:nvSpPr>
        <p:spPr>
          <a:xfrm>
            <a:off x="4516016" y="410547"/>
            <a:ext cx="4581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ویژگی های اسکنر های لابراتواری</a:t>
            </a:r>
            <a:endParaRPr lang="en-US" sz="2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749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8">
            <a:extLst>
              <a:ext uri="{FF2B5EF4-FFF2-40B4-BE49-F238E27FC236}">
                <a16:creationId xmlns:a16="http://schemas.microsoft.com/office/drawing/2014/main" id="{08395A64-B516-4A70-9FD4-4CFAF9F9C10A}"/>
              </a:ext>
            </a:extLst>
          </p:cNvPr>
          <p:cNvSpPr/>
          <p:nvPr/>
        </p:nvSpPr>
        <p:spPr>
          <a:xfrm>
            <a:off x="412210" y="338864"/>
            <a:ext cx="3506772" cy="10877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9BE0835-580A-4768-9D17-D3B650DFF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5" y="429026"/>
            <a:ext cx="870202" cy="1156212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F5EF729-C913-44CA-AE8B-A17C79688341}"/>
              </a:ext>
            </a:extLst>
          </p:cNvPr>
          <p:cNvSpPr/>
          <p:nvPr/>
        </p:nvSpPr>
        <p:spPr>
          <a:xfrm>
            <a:off x="9291825" y="1421366"/>
            <a:ext cx="1972733" cy="711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chemeClr val="tx1"/>
                </a:solidFill>
                <a:cs typeface="2  Yekan" panose="00000400000000000000" pitchFamily="2" charset="-78"/>
              </a:rPr>
              <a:t>نوع پروژکتور</a:t>
            </a:r>
            <a:endParaRPr lang="en-US" sz="1400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5FD457B-4AD1-4A0C-A8CB-23A736093684}"/>
              </a:ext>
            </a:extLst>
          </p:cNvPr>
          <p:cNvSpPr/>
          <p:nvPr/>
        </p:nvSpPr>
        <p:spPr>
          <a:xfrm>
            <a:off x="4303607" y="1421366"/>
            <a:ext cx="4859867" cy="711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chemeClr val="tx1"/>
                </a:solidFill>
                <a:cs typeface="2  Yekan" panose="00000400000000000000" pitchFamily="2" charset="-78"/>
              </a:rPr>
              <a:t>سفارشی سازی شده با نور اسکن آبی و مولتی کالر</a:t>
            </a:r>
            <a:endParaRPr lang="en-US" sz="1400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DD43409-6745-4EC2-903E-6A779F1D0123}"/>
              </a:ext>
            </a:extLst>
          </p:cNvPr>
          <p:cNvSpPr txBox="1"/>
          <p:nvPr/>
        </p:nvSpPr>
        <p:spPr>
          <a:xfrm>
            <a:off x="6451118" y="288496"/>
            <a:ext cx="5740882" cy="4770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 rtl="1"/>
            <a:r>
              <a:rPr lang="fa-IR" sz="2500" dirty="0">
                <a:cs typeface="2  Yekan" panose="00000400000000000000" pitchFamily="2" charset="-78"/>
              </a:rPr>
              <a:t>مشخصات اختصاصی اسکنر لابراتواری </a:t>
            </a:r>
            <a:r>
              <a:rPr lang="en-US" sz="2500" dirty="0">
                <a:cs typeface="2  Yekan" panose="00000400000000000000" pitchFamily="2" charset="-78"/>
              </a:rPr>
              <a:t>LS100</a:t>
            </a:r>
          </a:p>
        </p:txBody>
      </p:sp>
      <p:sp>
        <p:nvSpPr>
          <p:cNvPr id="44" name="Rectangle: Rounded Corners 18">
            <a:extLst>
              <a:ext uri="{FF2B5EF4-FFF2-40B4-BE49-F238E27FC236}">
                <a16:creationId xmlns:a16="http://schemas.microsoft.com/office/drawing/2014/main" id="{5234802B-B890-438C-8C72-B2EF129BA742}"/>
              </a:ext>
            </a:extLst>
          </p:cNvPr>
          <p:cNvSpPr/>
          <p:nvPr/>
        </p:nvSpPr>
        <p:spPr>
          <a:xfrm>
            <a:off x="412210" y="1595521"/>
            <a:ext cx="3506772" cy="10877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ctangle: Rounded Corners 18">
            <a:extLst>
              <a:ext uri="{FF2B5EF4-FFF2-40B4-BE49-F238E27FC236}">
                <a16:creationId xmlns:a16="http://schemas.microsoft.com/office/drawing/2014/main" id="{74991411-1D6F-43CC-9903-EE0B3C18CC02}"/>
              </a:ext>
            </a:extLst>
          </p:cNvPr>
          <p:cNvSpPr/>
          <p:nvPr/>
        </p:nvSpPr>
        <p:spPr>
          <a:xfrm>
            <a:off x="412210" y="2823601"/>
            <a:ext cx="3506772" cy="10877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: Rounded Corners 18">
            <a:extLst>
              <a:ext uri="{FF2B5EF4-FFF2-40B4-BE49-F238E27FC236}">
                <a16:creationId xmlns:a16="http://schemas.microsoft.com/office/drawing/2014/main" id="{7405640B-753C-422D-AF66-30194A4B230C}"/>
              </a:ext>
            </a:extLst>
          </p:cNvPr>
          <p:cNvSpPr/>
          <p:nvPr/>
        </p:nvSpPr>
        <p:spPr>
          <a:xfrm>
            <a:off x="412210" y="4104427"/>
            <a:ext cx="3506772" cy="10877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Rectangle: Rounded Corners 18">
            <a:extLst>
              <a:ext uri="{FF2B5EF4-FFF2-40B4-BE49-F238E27FC236}">
                <a16:creationId xmlns:a16="http://schemas.microsoft.com/office/drawing/2014/main" id="{3101D0EC-B835-45B3-9930-A2AF1230D847}"/>
              </a:ext>
            </a:extLst>
          </p:cNvPr>
          <p:cNvSpPr/>
          <p:nvPr/>
        </p:nvSpPr>
        <p:spPr>
          <a:xfrm>
            <a:off x="412210" y="5359572"/>
            <a:ext cx="3506772" cy="10877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83E4682-4395-476F-821F-8E5400651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7" y="1681782"/>
            <a:ext cx="1065220" cy="132978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833D02E-493D-4171-B7BC-24327C1F9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5" y="2954399"/>
            <a:ext cx="870202" cy="129701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A657813-955E-4814-A0EA-003C1E1A2F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5" y="4251409"/>
            <a:ext cx="974243" cy="143138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B2D5062-1217-4BFD-852A-15CE45F906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6" y="5526400"/>
            <a:ext cx="1308800" cy="119411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D6BE6B1-DBFD-4046-92DF-FBE534FE2D8F}"/>
              </a:ext>
            </a:extLst>
          </p:cNvPr>
          <p:cNvSpPr txBox="1"/>
          <p:nvPr/>
        </p:nvSpPr>
        <p:spPr>
          <a:xfrm>
            <a:off x="1736168" y="559566"/>
            <a:ext cx="176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aleway Medium" pitchFamily="2" charset="0"/>
              </a:rPr>
              <a:t>Multi-Die</a:t>
            </a:r>
            <a:br>
              <a:rPr lang="en-US" dirty="0">
                <a:latin typeface="Raleway Medium" pitchFamily="2" charset="0"/>
              </a:rPr>
            </a:br>
            <a:r>
              <a:rPr lang="en-US" dirty="0">
                <a:latin typeface="Raleway Medium" pitchFamily="2" charset="0"/>
              </a:rPr>
              <a:t>16 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B84AF58-BB5D-41D2-A39B-043DD53796C1}"/>
              </a:ext>
            </a:extLst>
          </p:cNvPr>
          <p:cNvSpPr txBox="1"/>
          <p:nvPr/>
        </p:nvSpPr>
        <p:spPr>
          <a:xfrm>
            <a:off x="1736168" y="1685944"/>
            <a:ext cx="1874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aleway Medium" pitchFamily="2" charset="0"/>
              </a:rPr>
              <a:t>Non-Separated Model</a:t>
            </a:r>
            <a:br>
              <a:rPr lang="en-US" dirty="0">
                <a:latin typeface="Raleway Medium" pitchFamily="2" charset="0"/>
              </a:rPr>
            </a:br>
            <a:r>
              <a:rPr lang="en-US" dirty="0">
                <a:latin typeface="Raleway Medium" pitchFamily="2" charset="0"/>
              </a:rPr>
              <a:t>19 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DE122B8-309F-40FD-9052-B5AEE4221CB4}"/>
              </a:ext>
            </a:extLst>
          </p:cNvPr>
          <p:cNvSpPr txBox="1"/>
          <p:nvPr/>
        </p:nvSpPr>
        <p:spPr>
          <a:xfrm>
            <a:off x="1701947" y="3038386"/>
            <a:ext cx="176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aleway Medium" pitchFamily="2" charset="0"/>
              </a:rPr>
              <a:t>Impression</a:t>
            </a:r>
            <a:br>
              <a:rPr lang="en-US" dirty="0">
                <a:latin typeface="Raleway Medium" pitchFamily="2" charset="0"/>
              </a:rPr>
            </a:br>
            <a:r>
              <a:rPr lang="en-US" dirty="0">
                <a:latin typeface="Raleway Medium" pitchFamily="2" charset="0"/>
              </a:rPr>
              <a:t>15 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F439A21-79E3-4D94-AEF7-1719D593B924}"/>
              </a:ext>
            </a:extLst>
          </p:cNvPr>
          <p:cNvSpPr txBox="1"/>
          <p:nvPr/>
        </p:nvSpPr>
        <p:spPr>
          <a:xfrm>
            <a:off x="1701947" y="4325129"/>
            <a:ext cx="176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aleway Medium" pitchFamily="2" charset="0"/>
              </a:rPr>
              <a:t>Occlusion</a:t>
            </a:r>
            <a:br>
              <a:rPr lang="en-US" dirty="0">
                <a:latin typeface="Raleway Medium" pitchFamily="2" charset="0"/>
              </a:rPr>
            </a:br>
            <a:r>
              <a:rPr lang="en-US" dirty="0">
                <a:latin typeface="Raleway Medium" pitchFamily="2" charset="0"/>
              </a:rPr>
              <a:t>6 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B05208F-D4E9-4A3E-94E8-741138C5DBA1}"/>
              </a:ext>
            </a:extLst>
          </p:cNvPr>
          <p:cNvSpPr txBox="1"/>
          <p:nvPr/>
        </p:nvSpPr>
        <p:spPr>
          <a:xfrm>
            <a:off x="1791910" y="5580274"/>
            <a:ext cx="176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aleway Medium" pitchFamily="2" charset="0"/>
              </a:rPr>
              <a:t>All-In-Die</a:t>
            </a:r>
            <a:br>
              <a:rPr lang="en-US" dirty="0">
                <a:latin typeface="Raleway Medium" pitchFamily="2" charset="0"/>
              </a:rPr>
            </a:br>
            <a:r>
              <a:rPr lang="en-US" dirty="0">
                <a:latin typeface="Raleway Medium" pitchFamily="2" charset="0"/>
              </a:rPr>
              <a:t>15 S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47C63EB-5128-497E-963F-72DA6FBCB187}"/>
              </a:ext>
            </a:extLst>
          </p:cNvPr>
          <p:cNvSpPr/>
          <p:nvPr/>
        </p:nvSpPr>
        <p:spPr>
          <a:xfrm>
            <a:off x="9291824" y="2253674"/>
            <a:ext cx="1972733" cy="1657664"/>
          </a:xfrm>
          <a:prstGeom prst="roundRect">
            <a:avLst>
              <a:gd name="adj" fmla="val 756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chemeClr val="tx1"/>
                </a:solidFill>
                <a:cs typeface="2  Yekan" panose="00000400000000000000" pitchFamily="2" charset="-78"/>
              </a:rPr>
              <a:t>کاربرد</a:t>
            </a:r>
            <a:endParaRPr lang="en-US" sz="1400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0B89E6BC-4C40-45EB-BAA1-8BD79DD4E3BD}"/>
              </a:ext>
            </a:extLst>
          </p:cNvPr>
          <p:cNvSpPr/>
          <p:nvPr/>
        </p:nvSpPr>
        <p:spPr>
          <a:xfrm>
            <a:off x="4303606" y="2253674"/>
            <a:ext cx="4859867" cy="1657664"/>
          </a:xfrm>
          <a:prstGeom prst="roundRect">
            <a:avLst>
              <a:gd name="adj" fmla="val 756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cs typeface="2  Yekan" panose="00000400000000000000" pitchFamily="2" charset="-78"/>
              </a:rPr>
              <a:t>All-In-One Scan</a:t>
            </a:r>
            <a:br>
              <a:rPr lang="en-US" sz="1400" dirty="0">
                <a:solidFill>
                  <a:schemeClr val="tx1"/>
                </a:solidFill>
                <a:cs typeface="2  Yekan" panose="00000400000000000000" pitchFamily="2" charset="-78"/>
              </a:rPr>
            </a:br>
            <a:r>
              <a:rPr lang="en-US" sz="1400" dirty="0">
                <a:solidFill>
                  <a:schemeClr val="tx1"/>
                </a:solidFill>
                <a:cs typeface="2  Yekan" panose="00000400000000000000" pitchFamily="2" charset="-78"/>
              </a:rPr>
              <a:t>Big Articulator Scan</a:t>
            </a:r>
            <a:br>
              <a:rPr lang="en-US" sz="1400" dirty="0">
                <a:solidFill>
                  <a:schemeClr val="tx1"/>
                </a:solidFill>
                <a:cs typeface="2  Yekan" panose="00000400000000000000" pitchFamily="2" charset="-78"/>
              </a:rPr>
            </a:br>
            <a:r>
              <a:rPr lang="en-US" sz="1400" dirty="0">
                <a:solidFill>
                  <a:schemeClr val="tx1"/>
                </a:solidFill>
                <a:cs typeface="2  Yekan" panose="00000400000000000000" pitchFamily="2" charset="-78"/>
              </a:rPr>
              <a:t>Detect Margin Line</a:t>
            </a:r>
            <a:br>
              <a:rPr lang="en-US" sz="1400" dirty="0">
                <a:solidFill>
                  <a:schemeClr val="tx1"/>
                </a:solidFill>
                <a:cs typeface="2  Yekan" panose="00000400000000000000" pitchFamily="2" charset="-78"/>
              </a:rPr>
            </a:br>
            <a:r>
              <a:rPr lang="en-US" sz="1400" dirty="0">
                <a:solidFill>
                  <a:schemeClr val="tx1"/>
                </a:solidFill>
                <a:cs typeface="2  Yekan" panose="00000400000000000000" pitchFamily="2" charset="-78"/>
              </a:rPr>
              <a:t>True Color Texture Scan</a:t>
            </a:r>
            <a:br>
              <a:rPr lang="en-US" sz="1400" dirty="0">
                <a:solidFill>
                  <a:schemeClr val="tx1"/>
                </a:solidFill>
                <a:cs typeface="2  Yekan" panose="00000400000000000000" pitchFamily="2" charset="-78"/>
              </a:rPr>
            </a:br>
            <a:r>
              <a:rPr lang="en-US" sz="1400" dirty="0">
                <a:solidFill>
                  <a:schemeClr val="tx1"/>
                </a:solidFill>
                <a:cs typeface="2  Yekan" panose="00000400000000000000" pitchFamily="2" charset="-78"/>
              </a:rPr>
              <a:t>Unsectioned Models Scan</a:t>
            </a:r>
            <a:br>
              <a:rPr lang="en-US" sz="1400" dirty="0">
                <a:solidFill>
                  <a:schemeClr val="tx1"/>
                </a:solidFill>
                <a:cs typeface="2  Yekan" panose="00000400000000000000" pitchFamily="2" charset="-78"/>
              </a:rPr>
            </a:br>
            <a:r>
              <a:rPr lang="en-US" sz="1400" dirty="0">
                <a:solidFill>
                  <a:schemeClr val="tx1"/>
                </a:solidFill>
                <a:cs typeface="2  Yekan" panose="00000400000000000000" pitchFamily="2" charset="-78"/>
              </a:rPr>
              <a:t>Side Lay for Occlusion Scan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EAA2CF7-1278-450D-9B22-2C4AF88B9331}"/>
              </a:ext>
            </a:extLst>
          </p:cNvPr>
          <p:cNvSpPr/>
          <p:nvPr/>
        </p:nvSpPr>
        <p:spPr>
          <a:xfrm>
            <a:off x="9291824" y="4032446"/>
            <a:ext cx="1972733" cy="711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chemeClr val="tx1"/>
                </a:solidFill>
                <a:cs typeface="2  Yekan" panose="00000400000000000000" pitchFamily="2" charset="-78"/>
              </a:rPr>
              <a:t>فرمت فایل خروجی</a:t>
            </a:r>
            <a:endParaRPr lang="en-US" sz="1400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45E1E94A-6B0E-45ED-BB85-36730EA86D5B}"/>
              </a:ext>
            </a:extLst>
          </p:cNvPr>
          <p:cNvSpPr/>
          <p:nvPr/>
        </p:nvSpPr>
        <p:spPr>
          <a:xfrm>
            <a:off x="4303606" y="4032446"/>
            <a:ext cx="4859867" cy="711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cs typeface="2  Yekan" panose="00000400000000000000" pitchFamily="2" charset="-78"/>
              </a:rPr>
              <a:t>STL, PLY, OBJ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01C8BB9-782D-4D6F-B614-C6AA33822B2B}"/>
              </a:ext>
            </a:extLst>
          </p:cNvPr>
          <p:cNvSpPr/>
          <p:nvPr/>
        </p:nvSpPr>
        <p:spPr>
          <a:xfrm>
            <a:off x="9291824" y="4864754"/>
            <a:ext cx="1972733" cy="711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chemeClr val="tx1"/>
                </a:solidFill>
                <a:cs typeface="2  Yekan" panose="00000400000000000000" pitchFamily="2" charset="-78"/>
              </a:rPr>
              <a:t>وزن و ابعاد</a:t>
            </a:r>
            <a:endParaRPr lang="en-US" sz="1400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6CAFDA4-9207-4B61-BE0E-48B3A6D42199}"/>
              </a:ext>
            </a:extLst>
          </p:cNvPr>
          <p:cNvSpPr/>
          <p:nvPr/>
        </p:nvSpPr>
        <p:spPr>
          <a:xfrm>
            <a:off x="4303606" y="4864754"/>
            <a:ext cx="4859867" cy="711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chemeClr val="tx1"/>
                </a:solidFill>
                <a:cs typeface="2  Yekan" panose="00000400000000000000" pitchFamily="2" charset="-78"/>
              </a:rPr>
              <a:t> </a:t>
            </a:r>
            <a:r>
              <a:rPr lang="en-US" sz="1400" dirty="0">
                <a:solidFill>
                  <a:schemeClr val="tx1"/>
                </a:solidFill>
                <a:cs typeface="2  Yekan" panose="00000400000000000000" pitchFamily="2" charset="-78"/>
              </a:rPr>
              <a:t>7 Kg / 430 x 280 x 370 mm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D44D4E16-B07B-4B6C-9DA4-0EA51098644D}"/>
              </a:ext>
            </a:extLst>
          </p:cNvPr>
          <p:cNvSpPr/>
          <p:nvPr/>
        </p:nvSpPr>
        <p:spPr>
          <a:xfrm>
            <a:off x="9291823" y="5682797"/>
            <a:ext cx="1972733" cy="711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chemeClr val="tx1"/>
                </a:solidFill>
                <a:cs typeface="2  Yekan" panose="00000400000000000000" pitchFamily="2" charset="-78"/>
              </a:rPr>
              <a:t>نرم افزار</a:t>
            </a:r>
            <a:endParaRPr lang="en-US" sz="1400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4343DB81-D8C7-4A80-9A99-8D3C2D695CDB}"/>
              </a:ext>
            </a:extLst>
          </p:cNvPr>
          <p:cNvSpPr/>
          <p:nvPr/>
        </p:nvSpPr>
        <p:spPr>
          <a:xfrm>
            <a:off x="4303606" y="5682797"/>
            <a:ext cx="4859867" cy="711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chemeClr val="tx1"/>
                </a:solidFill>
                <a:cs typeface="2  Yekan" panose="00000400000000000000" pitchFamily="2" charset="-78"/>
              </a:rPr>
              <a:t>اگزوکد رایگان</a:t>
            </a:r>
            <a:endParaRPr lang="en-US" sz="1400" dirty="0">
              <a:solidFill>
                <a:schemeClr val="tx1"/>
              </a:solidFill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671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360240"/>
            <a:ext cx="11573197" cy="72424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rtl="1"/>
            <a:r>
              <a:rPr lang="fa-IR" sz="2500" dirty="0">
                <a:cs typeface="2  Yekan" panose="00000400000000000000" pitchFamily="2" charset="-78"/>
              </a:rPr>
              <a:t>تفاوت‎های شاخص دو مدل </a:t>
            </a:r>
            <a:r>
              <a:rPr lang="en-US" sz="2500" dirty="0">
                <a:cs typeface="2  Yekan" panose="00000400000000000000" pitchFamily="2" charset="-78"/>
              </a:rPr>
              <a:t>LS100</a:t>
            </a:r>
            <a:r>
              <a:rPr lang="fa-IR" sz="2500" dirty="0">
                <a:cs typeface="2  Yekan" panose="00000400000000000000" pitchFamily="2" charset="-78"/>
              </a:rPr>
              <a:t> و </a:t>
            </a:r>
            <a:r>
              <a:rPr lang="en-US" sz="2500" dirty="0">
                <a:cs typeface="2  Yekan" panose="00000400000000000000" pitchFamily="2" charset="-78"/>
              </a:rPr>
              <a:t>LS200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316C816E-5A7D-4D56-AD99-F034BB470928}"/>
              </a:ext>
            </a:extLst>
          </p:cNvPr>
          <p:cNvGrpSpPr/>
          <p:nvPr/>
        </p:nvGrpSpPr>
        <p:grpSpPr>
          <a:xfrm>
            <a:off x="-5661" y="2298854"/>
            <a:ext cx="12197661" cy="2257291"/>
            <a:chOff x="-76396" y="1191462"/>
            <a:chExt cx="9786717" cy="2257291"/>
          </a:xfrm>
        </p:grpSpPr>
        <p:sp>
          <p:nvSpPr>
            <p:cNvPr id="4" name="Graphic 6">
              <a:extLst>
                <a:ext uri="{FF2B5EF4-FFF2-40B4-BE49-F238E27FC236}">
                  <a16:creationId xmlns:a16="http://schemas.microsoft.com/office/drawing/2014/main" id="{2870C149-E06F-48AD-9138-B431FC6F55CA}"/>
                </a:ext>
              </a:extLst>
            </p:cNvPr>
            <p:cNvSpPr/>
            <p:nvPr/>
          </p:nvSpPr>
          <p:spPr>
            <a:xfrm>
              <a:off x="3781308" y="1191462"/>
              <a:ext cx="2476089" cy="1139856"/>
            </a:xfrm>
            <a:custGeom>
              <a:avLst/>
              <a:gdLst>
                <a:gd name="connsiteX0" fmla="*/ 2088918 w 2476088"/>
                <a:gd name="connsiteY0" fmla="*/ 1090462 h 1139855"/>
                <a:gd name="connsiteX1" fmla="*/ 192084 w 2476088"/>
                <a:gd name="connsiteY1" fmla="*/ 1090462 h 1139855"/>
                <a:gd name="connsiteX2" fmla="*/ 45020 w 2476088"/>
                <a:gd name="connsiteY2" fmla="*/ 906185 h 1139855"/>
                <a:gd name="connsiteX3" fmla="*/ 240106 w 2476088"/>
                <a:gd name="connsiteY3" fmla="*/ 243169 h 1139855"/>
                <a:gd name="connsiteX4" fmla="*/ 387170 w 2476088"/>
                <a:gd name="connsiteY4" fmla="*/ 56993 h 1139855"/>
                <a:gd name="connsiteX5" fmla="*/ 2284004 w 2476088"/>
                <a:gd name="connsiteY5" fmla="*/ 56993 h 1139855"/>
                <a:gd name="connsiteX6" fmla="*/ 2431069 w 2476088"/>
                <a:gd name="connsiteY6" fmla="*/ 243169 h 1139855"/>
                <a:gd name="connsiteX7" fmla="*/ 2235983 w 2476088"/>
                <a:gd name="connsiteY7" fmla="*/ 906185 h 1139855"/>
                <a:gd name="connsiteX8" fmla="*/ 2088918 w 2476088"/>
                <a:gd name="connsiteY8" fmla="*/ 1090462 h 113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088" h="1139855">
                  <a:moveTo>
                    <a:pt x="2088918" y="1090462"/>
                  </a:moveTo>
                  <a:lnTo>
                    <a:pt x="192084" y="1090462"/>
                  </a:lnTo>
                  <a:cubicBezTo>
                    <a:pt x="111049" y="1090462"/>
                    <a:pt x="45020" y="1006872"/>
                    <a:pt x="45020" y="906185"/>
                  </a:cubicBezTo>
                  <a:lnTo>
                    <a:pt x="240106" y="243169"/>
                  </a:lnTo>
                  <a:cubicBezTo>
                    <a:pt x="240106" y="140582"/>
                    <a:pt x="306135" y="56993"/>
                    <a:pt x="387170" y="56993"/>
                  </a:cubicBezTo>
                  <a:lnTo>
                    <a:pt x="2284004" y="56993"/>
                  </a:lnTo>
                  <a:cubicBezTo>
                    <a:pt x="2365040" y="56993"/>
                    <a:pt x="2431069" y="140582"/>
                    <a:pt x="2431069" y="243169"/>
                  </a:cubicBezTo>
                  <a:lnTo>
                    <a:pt x="2235983" y="906185"/>
                  </a:lnTo>
                  <a:cubicBezTo>
                    <a:pt x="2234482" y="1006872"/>
                    <a:pt x="2168453" y="1090462"/>
                    <a:pt x="2088918" y="1090462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lt1"/>
                  </a:solidFill>
                </a:rPr>
                <a:t>2 x 1.6 MP</a:t>
              </a:r>
            </a:p>
          </p:txBody>
        </p:sp>
        <p:sp>
          <p:nvSpPr>
            <p:cNvPr id="5" name="Graphic 5">
              <a:extLst>
                <a:ext uri="{FF2B5EF4-FFF2-40B4-BE49-F238E27FC236}">
                  <a16:creationId xmlns:a16="http://schemas.microsoft.com/office/drawing/2014/main" id="{D1226555-A331-4752-8B72-A3081FD105C2}"/>
                </a:ext>
              </a:extLst>
            </p:cNvPr>
            <p:cNvSpPr/>
            <p:nvPr/>
          </p:nvSpPr>
          <p:spPr>
            <a:xfrm>
              <a:off x="1395259" y="1191462"/>
              <a:ext cx="2476089" cy="1139856"/>
            </a:xfrm>
            <a:custGeom>
              <a:avLst/>
              <a:gdLst>
                <a:gd name="connsiteX0" fmla="*/ 2088918 w 2476088"/>
                <a:gd name="connsiteY0" fmla="*/ 1090462 h 1139855"/>
                <a:gd name="connsiteX1" fmla="*/ 192084 w 2476088"/>
                <a:gd name="connsiteY1" fmla="*/ 1090462 h 1139855"/>
                <a:gd name="connsiteX2" fmla="*/ 45020 w 2476088"/>
                <a:gd name="connsiteY2" fmla="*/ 906185 h 1139855"/>
                <a:gd name="connsiteX3" fmla="*/ 240106 w 2476088"/>
                <a:gd name="connsiteY3" fmla="*/ 243169 h 1139855"/>
                <a:gd name="connsiteX4" fmla="*/ 387170 w 2476088"/>
                <a:gd name="connsiteY4" fmla="*/ 56993 h 1139855"/>
                <a:gd name="connsiteX5" fmla="*/ 2284004 w 2476088"/>
                <a:gd name="connsiteY5" fmla="*/ 56993 h 1139855"/>
                <a:gd name="connsiteX6" fmla="*/ 2431069 w 2476088"/>
                <a:gd name="connsiteY6" fmla="*/ 243169 h 1139855"/>
                <a:gd name="connsiteX7" fmla="*/ 2235983 w 2476088"/>
                <a:gd name="connsiteY7" fmla="*/ 906185 h 1139855"/>
                <a:gd name="connsiteX8" fmla="*/ 2088918 w 2476088"/>
                <a:gd name="connsiteY8" fmla="*/ 1090462 h 113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088" h="1139855">
                  <a:moveTo>
                    <a:pt x="2088918" y="1090462"/>
                  </a:moveTo>
                  <a:lnTo>
                    <a:pt x="192084" y="1090462"/>
                  </a:lnTo>
                  <a:cubicBezTo>
                    <a:pt x="111049" y="1090462"/>
                    <a:pt x="45020" y="1006872"/>
                    <a:pt x="45020" y="906185"/>
                  </a:cubicBezTo>
                  <a:lnTo>
                    <a:pt x="240106" y="243169"/>
                  </a:lnTo>
                  <a:cubicBezTo>
                    <a:pt x="240106" y="140582"/>
                    <a:pt x="306135" y="56993"/>
                    <a:pt x="387170" y="56993"/>
                  </a:cubicBezTo>
                  <a:lnTo>
                    <a:pt x="2284004" y="56993"/>
                  </a:lnTo>
                  <a:cubicBezTo>
                    <a:pt x="2365040" y="56993"/>
                    <a:pt x="2431069" y="140582"/>
                    <a:pt x="2431069" y="243169"/>
                  </a:cubicBezTo>
                  <a:lnTo>
                    <a:pt x="2235983" y="906185"/>
                  </a:lnTo>
                  <a:cubicBezTo>
                    <a:pt x="2234482" y="1006872"/>
                    <a:pt x="2168453" y="1090462"/>
                    <a:pt x="2088918" y="1090462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lt1"/>
                  </a:solidFill>
                </a:rPr>
                <a:t>Less Than 8 microns</a:t>
              </a:r>
            </a:p>
          </p:txBody>
        </p:sp>
        <p:sp>
          <p:nvSpPr>
            <p:cNvPr id="6" name="Graphic 7">
              <a:extLst>
                <a:ext uri="{FF2B5EF4-FFF2-40B4-BE49-F238E27FC236}">
                  <a16:creationId xmlns:a16="http://schemas.microsoft.com/office/drawing/2014/main" id="{1A5E92BC-BC3D-449F-BBAF-63C42A9152AE}"/>
                </a:ext>
              </a:extLst>
            </p:cNvPr>
            <p:cNvSpPr/>
            <p:nvPr/>
          </p:nvSpPr>
          <p:spPr>
            <a:xfrm>
              <a:off x="6194682" y="1226052"/>
              <a:ext cx="2416062" cy="1063865"/>
            </a:xfrm>
            <a:custGeom>
              <a:avLst/>
              <a:gdLst>
                <a:gd name="connsiteX0" fmla="*/ 2061595 w 2416062"/>
                <a:gd name="connsiteY0" fmla="*/ 1055872 h 1063865"/>
                <a:gd name="connsiteX1" fmla="*/ 164761 w 2416062"/>
                <a:gd name="connsiteY1" fmla="*/ 1055872 h 1063865"/>
                <a:gd name="connsiteX2" fmla="*/ 17696 w 2416062"/>
                <a:gd name="connsiteY2" fmla="*/ 871595 h 1063865"/>
                <a:gd name="connsiteX3" fmla="*/ 212782 w 2416062"/>
                <a:gd name="connsiteY3" fmla="*/ 208579 h 1063865"/>
                <a:gd name="connsiteX4" fmla="*/ 359847 w 2416062"/>
                <a:gd name="connsiteY4" fmla="*/ 22403 h 1063865"/>
                <a:gd name="connsiteX5" fmla="*/ 2256681 w 2416062"/>
                <a:gd name="connsiteY5" fmla="*/ 22403 h 1063865"/>
                <a:gd name="connsiteX6" fmla="*/ 2403746 w 2416062"/>
                <a:gd name="connsiteY6" fmla="*/ 208579 h 1063865"/>
                <a:gd name="connsiteX7" fmla="*/ 2208660 w 2416062"/>
                <a:gd name="connsiteY7" fmla="*/ 871595 h 1063865"/>
                <a:gd name="connsiteX8" fmla="*/ 2061595 w 2416062"/>
                <a:gd name="connsiteY8" fmla="*/ 1055872 h 106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062" h="1063865">
                  <a:moveTo>
                    <a:pt x="2061595" y="1055872"/>
                  </a:moveTo>
                  <a:lnTo>
                    <a:pt x="164761" y="1055872"/>
                  </a:lnTo>
                  <a:cubicBezTo>
                    <a:pt x="83725" y="1055872"/>
                    <a:pt x="17696" y="972282"/>
                    <a:pt x="17696" y="871595"/>
                  </a:cubicBezTo>
                  <a:lnTo>
                    <a:pt x="212782" y="208579"/>
                  </a:lnTo>
                  <a:cubicBezTo>
                    <a:pt x="212782" y="105992"/>
                    <a:pt x="278811" y="22403"/>
                    <a:pt x="359847" y="22403"/>
                  </a:cubicBezTo>
                  <a:lnTo>
                    <a:pt x="2256681" y="22403"/>
                  </a:lnTo>
                  <a:cubicBezTo>
                    <a:pt x="2337717" y="22403"/>
                    <a:pt x="2403746" y="105992"/>
                    <a:pt x="2403746" y="208579"/>
                  </a:cubicBezTo>
                  <a:lnTo>
                    <a:pt x="2208660" y="871595"/>
                  </a:lnTo>
                  <a:cubicBezTo>
                    <a:pt x="2207159" y="972282"/>
                    <a:pt x="2141130" y="1055872"/>
                    <a:pt x="2061595" y="1055872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lt1"/>
                  </a:solidFill>
                </a:rPr>
                <a:t>430 x 280 x370 mm</a:t>
              </a:r>
            </a:p>
          </p:txBody>
        </p:sp>
        <p:sp>
          <p:nvSpPr>
            <p:cNvPr id="7" name="Graphic 8">
              <a:extLst>
                <a:ext uri="{FF2B5EF4-FFF2-40B4-BE49-F238E27FC236}">
                  <a16:creationId xmlns:a16="http://schemas.microsoft.com/office/drawing/2014/main" id="{3C6F651A-DC86-4B4A-B707-45ACFBA46690}"/>
                </a:ext>
              </a:extLst>
            </p:cNvPr>
            <p:cNvSpPr/>
            <p:nvPr/>
          </p:nvSpPr>
          <p:spPr>
            <a:xfrm>
              <a:off x="1024438" y="2384886"/>
              <a:ext cx="2416062" cy="1063865"/>
            </a:xfrm>
            <a:custGeom>
              <a:avLst/>
              <a:gdLst>
                <a:gd name="connsiteX0" fmla="*/ 2061595 w 2416062"/>
                <a:gd name="connsiteY0" fmla="*/ 1055872 h 1063865"/>
                <a:gd name="connsiteX1" fmla="*/ 164761 w 2416062"/>
                <a:gd name="connsiteY1" fmla="*/ 1055872 h 1063865"/>
                <a:gd name="connsiteX2" fmla="*/ 17696 w 2416062"/>
                <a:gd name="connsiteY2" fmla="*/ 871595 h 1063865"/>
                <a:gd name="connsiteX3" fmla="*/ 212782 w 2416062"/>
                <a:gd name="connsiteY3" fmla="*/ 208579 h 1063865"/>
                <a:gd name="connsiteX4" fmla="*/ 359847 w 2416062"/>
                <a:gd name="connsiteY4" fmla="*/ 22403 h 1063865"/>
                <a:gd name="connsiteX5" fmla="*/ 2256681 w 2416062"/>
                <a:gd name="connsiteY5" fmla="*/ 22403 h 1063865"/>
                <a:gd name="connsiteX6" fmla="*/ 2403746 w 2416062"/>
                <a:gd name="connsiteY6" fmla="*/ 208579 h 1063865"/>
                <a:gd name="connsiteX7" fmla="*/ 2208660 w 2416062"/>
                <a:gd name="connsiteY7" fmla="*/ 871595 h 1063865"/>
                <a:gd name="connsiteX8" fmla="*/ 2061595 w 2416062"/>
                <a:gd name="connsiteY8" fmla="*/ 1055872 h 106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062" h="1063865">
                  <a:moveTo>
                    <a:pt x="2061595" y="1055872"/>
                  </a:moveTo>
                  <a:lnTo>
                    <a:pt x="164761" y="1055872"/>
                  </a:lnTo>
                  <a:cubicBezTo>
                    <a:pt x="83725" y="1055872"/>
                    <a:pt x="17696" y="972282"/>
                    <a:pt x="17696" y="871595"/>
                  </a:cubicBezTo>
                  <a:lnTo>
                    <a:pt x="212782" y="208579"/>
                  </a:lnTo>
                  <a:cubicBezTo>
                    <a:pt x="212782" y="105992"/>
                    <a:pt x="278811" y="22403"/>
                    <a:pt x="359847" y="22403"/>
                  </a:cubicBezTo>
                  <a:lnTo>
                    <a:pt x="2256681" y="22403"/>
                  </a:lnTo>
                  <a:cubicBezTo>
                    <a:pt x="2337717" y="22403"/>
                    <a:pt x="2403746" y="105992"/>
                    <a:pt x="2403746" y="208579"/>
                  </a:cubicBezTo>
                  <a:lnTo>
                    <a:pt x="2208660" y="871595"/>
                  </a:lnTo>
                  <a:cubicBezTo>
                    <a:pt x="2207159" y="972282"/>
                    <a:pt x="2141130" y="1055872"/>
                    <a:pt x="2061595" y="1055872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lt1"/>
                  </a:solidFill>
                </a:rPr>
                <a:t>Less Than 5 microns</a:t>
              </a:r>
            </a:p>
          </p:txBody>
        </p:sp>
        <p:sp>
          <p:nvSpPr>
            <p:cNvPr id="8" name="Graphic 9">
              <a:extLst>
                <a:ext uri="{FF2B5EF4-FFF2-40B4-BE49-F238E27FC236}">
                  <a16:creationId xmlns:a16="http://schemas.microsoft.com/office/drawing/2014/main" id="{198F3BCF-5391-4544-B418-1F53778C1A20}"/>
                </a:ext>
              </a:extLst>
            </p:cNvPr>
            <p:cNvSpPr/>
            <p:nvPr/>
          </p:nvSpPr>
          <p:spPr>
            <a:xfrm>
              <a:off x="3440501" y="2384887"/>
              <a:ext cx="2416062" cy="1063865"/>
            </a:xfrm>
            <a:custGeom>
              <a:avLst/>
              <a:gdLst>
                <a:gd name="connsiteX0" fmla="*/ 2061595 w 2416062"/>
                <a:gd name="connsiteY0" fmla="*/ 1055872 h 1063865"/>
                <a:gd name="connsiteX1" fmla="*/ 164761 w 2416062"/>
                <a:gd name="connsiteY1" fmla="*/ 1055872 h 1063865"/>
                <a:gd name="connsiteX2" fmla="*/ 17696 w 2416062"/>
                <a:gd name="connsiteY2" fmla="*/ 871595 h 1063865"/>
                <a:gd name="connsiteX3" fmla="*/ 212782 w 2416062"/>
                <a:gd name="connsiteY3" fmla="*/ 208579 h 1063865"/>
                <a:gd name="connsiteX4" fmla="*/ 359847 w 2416062"/>
                <a:gd name="connsiteY4" fmla="*/ 22403 h 1063865"/>
                <a:gd name="connsiteX5" fmla="*/ 2256681 w 2416062"/>
                <a:gd name="connsiteY5" fmla="*/ 22403 h 1063865"/>
                <a:gd name="connsiteX6" fmla="*/ 2403746 w 2416062"/>
                <a:gd name="connsiteY6" fmla="*/ 208579 h 1063865"/>
                <a:gd name="connsiteX7" fmla="*/ 2208660 w 2416062"/>
                <a:gd name="connsiteY7" fmla="*/ 871595 h 1063865"/>
                <a:gd name="connsiteX8" fmla="*/ 2061595 w 2416062"/>
                <a:gd name="connsiteY8" fmla="*/ 1055872 h 106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062" h="1063865">
                  <a:moveTo>
                    <a:pt x="2061595" y="1055872"/>
                  </a:moveTo>
                  <a:lnTo>
                    <a:pt x="164761" y="1055872"/>
                  </a:lnTo>
                  <a:cubicBezTo>
                    <a:pt x="83725" y="1055872"/>
                    <a:pt x="17696" y="972282"/>
                    <a:pt x="17696" y="871595"/>
                  </a:cubicBezTo>
                  <a:lnTo>
                    <a:pt x="212782" y="208579"/>
                  </a:lnTo>
                  <a:cubicBezTo>
                    <a:pt x="212782" y="105992"/>
                    <a:pt x="278811" y="22403"/>
                    <a:pt x="359847" y="22403"/>
                  </a:cubicBezTo>
                  <a:lnTo>
                    <a:pt x="2256681" y="22403"/>
                  </a:lnTo>
                  <a:cubicBezTo>
                    <a:pt x="2337717" y="22403"/>
                    <a:pt x="2403746" y="105992"/>
                    <a:pt x="2403746" y="208579"/>
                  </a:cubicBezTo>
                  <a:lnTo>
                    <a:pt x="2208660" y="871595"/>
                  </a:lnTo>
                  <a:cubicBezTo>
                    <a:pt x="2207159" y="972282"/>
                    <a:pt x="2141130" y="1055872"/>
                    <a:pt x="2061595" y="1055872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lt1"/>
                  </a:solidFill>
                </a:rPr>
                <a:t>2 x 5.6 MP</a:t>
              </a:r>
            </a:p>
          </p:txBody>
        </p:sp>
        <p:sp>
          <p:nvSpPr>
            <p:cNvPr id="9" name="Graphic 10">
              <a:extLst>
                <a:ext uri="{FF2B5EF4-FFF2-40B4-BE49-F238E27FC236}">
                  <a16:creationId xmlns:a16="http://schemas.microsoft.com/office/drawing/2014/main" id="{9F29D5EB-92A5-4CAF-9C16-50BADD2C4789}"/>
                </a:ext>
              </a:extLst>
            </p:cNvPr>
            <p:cNvSpPr/>
            <p:nvPr/>
          </p:nvSpPr>
          <p:spPr>
            <a:xfrm>
              <a:off x="5776332" y="2384888"/>
              <a:ext cx="2416062" cy="1063865"/>
            </a:xfrm>
            <a:custGeom>
              <a:avLst/>
              <a:gdLst>
                <a:gd name="connsiteX0" fmla="*/ 2061595 w 2416062"/>
                <a:gd name="connsiteY0" fmla="*/ 1055872 h 1063865"/>
                <a:gd name="connsiteX1" fmla="*/ 164761 w 2416062"/>
                <a:gd name="connsiteY1" fmla="*/ 1055872 h 1063865"/>
                <a:gd name="connsiteX2" fmla="*/ 17696 w 2416062"/>
                <a:gd name="connsiteY2" fmla="*/ 871595 h 1063865"/>
                <a:gd name="connsiteX3" fmla="*/ 212782 w 2416062"/>
                <a:gd name="connsiteY3" fmla="*/ 208579 h 1063865"/>
                <a:gd name="connsiteX4" fmla="*/ 359847 w 2416062"/>
                <a:gd name="connsiteY4" fmla="*/ 22403 h 1063865"/>
                <a:gd name="connsiteX5" fmla="*/ 2256681 w 2416062"/>
                <a:gd name="connsiteY5" fmla="*/ 22403 h 1063865"/>
                <a:gd name="connsiteX6" fmla="*/ 2403746 w 2416062"/>
                <a:gd name="connsiteY6" fmla="*/ 208579 h 1063865"/>
                <a:gd name="connsiteX7" fmla="*/ 2208660 w 2416062"/>
                <a:gd name="connsiteY7" fmla="*/ 871595 h 1063865"/>
                <a:gd name="connsiteX8" fmla="*/ 2061595 w 2416062"/>
                <a:gd name="connsiteY8" fmla="*/ 1055872 h 106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062" h="1063865">
                  <a:moveTo>
                    <a:pt x="2061595" y="1055872"/>
                  </a:moveTo>
                  <a:lnTo>
                    <a:pt x="164761" y="1055872"/>
                  </a:lnTo>
                  <a:cubicBezTo>
                    <a:pt x="83725" y="1055872"/>
                    <a:pt x="17696" y="972282"/>
                    <a:pt x="17696" y="871595"/>
                  </a:cubicBezTo>
                  <a:lnTo>
                    <a:pt x="212782" y="208579"/>
                  </a:lnTo>
                  <a:cubicBezTo>
                    <a:pt x="212782" y="105992"/>
                    <a:pt x="278811" y="22403"/>
                    <a:pt x="359847" y="22403"/>
                  </a:cubicBezTo>
                  <a:lnTo>
                    <a:pt x="2256681" y="22403"/>
                  </a:lnTo>
                  <a:cubicBezTo>
                    <a:pt x="2337717" y="22403"/>
                    <a:pt x="2403746" y="105992"/>
                    <a:pt x="2403746" y="208579"/>
                  </a:cubicBezTo>
                  <a:lnTo>
                    <a:pt x="2208660" y="871595"/>
                  </a:lnTo>
                  <a:cubicBezTo>
                    <a:pt x="2207159" y="972282"/>
                    <a:pt x="2141130" y="1055872"/>
                    <a:pt x="2061595" y="1055872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lt1"/>
                  </a:solidFill>
                </a:rPr>
                <a:t>338 x 303 x 418 mm</a:t>
              </a:r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F14DF58A-F721-4ACC-B943-BFDE398370E2}"/>
                </a:ext>
              </a:extLst>
            </p:cNvPr>
            <p:cNvSpPr/>
            <p:nvPr/>
          </p:nvSpPr>
          <p:spPr>
            <a:xfrm>
              <a:off x="-76396" y="1245030"/>
              <a:ext cx="1471655" cy="1033470"/>
            </a:xfrm>
            <a:custGeom>
              <a:avLst/>
              <a:gdLst>
                <a:gd name="connsiteX0" fmla="*/ 0 w 1471655"/>
                <a:gd name="connsiteY0" fmla="*/ 0 h 1033470"/>
                <a:gd name="connsiteX1" fmla="*/ 1324590 w 1471655"/>
                <a:gd name="connsiteY1" fmla="*/ 0 h 1033470"/>
                <a:gd name="connsiteX2" fmla="*/ 1471655 w 1471655"/>
                <a:gd name="connsiteY2" fmla="*/ 186176 h 1033470"/>
                <a:gd name="connsiteX3" fmla="*/ 1276569 w 1471655"/>
                <a:gd name="connsiteY3" fmla="*/ 849193 h 1033470"/>
                <a:gd name="connsiteX4" fmla="*/ 1129504 w 1471655"/>
                <a:gd name="connsiteY4" fmla="*/ 1033470 h 1033470"/>
                <a:gd name="connsiteX5" fmla="*/ 0 w 1471655"/>
                <a:gd name="connsiteY5" fmla="*/ 1033470 h 103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1655" h="1033470">
                  <a:moveTo>
                    <a:pt x="0" y="0"/>
                  </a:moveTo>
                  <a:lnTo>
                    <a:pt x="1324590" y="0"/>
                  </a:lnTo>
                  <a:cubicBezTo>
                    <a:pt x="1405626" y="0"/>
                    <a:pt x="1471655" y="83589"/>
                    <a:pt x="1471655" y="186176"/>
                  </a:cubicBezTo>
                  <a:lnTo>
                    <a:pt x="1276569" y="849193"/>
                  </a:lnTo>
                  <a:cubicBezTo>
                    <a:pt x="1275068" y="949880"/>
                    <a:pt x="1209039" y="1033470"/>
                    <a:pt x="1129504" y="1033470"/>
                  </a:cubicBezTo>
                  <a:lnTo>
                    <a:pt x="0" y="103347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6CCE12B1-329F-4F21-9F19-C0C3818CCCC1}"/>
                </a:ext>
              </a:extLst>
            </p:cNvPr>
            <p:cNvSpPr/>
            <p:nvPr/>
          </p:nvSpPr>
          <p:spPr>
            <a:xfrm>
              <a:off x="8238673" y="2384886"/>
              <a:ext cx="1471648" cy="1033470"/>
            </a:xfrm>
            <a:custGeom>
              <a:avLst/>
              <a:gdLst>
                <a:gd name="connsiteX0" fmla="*/ 342152 w 1471648"/>
                <a:gd name="connsiteY0" fmla="*/ 0 h 1033470"/>
                <a:gd name="connsiteX1" fmla="*/ 1471648 w 1471648"/>
                <a:gd name="connsiteY1" fmla="*/ 0 h 1033470"/>
                <a:gd name="connsiteX2" fmla="*/ 1471648 w 1471648"/>
                <a:gd name="connsiteY2" fmla="*/ 1033470 h 1033470"/>
                <a:gd name="connsiteX3" fmla="*/ 147065 w 1471648"/>
                <a:gd name="connsiteY3" fmla="*/ 1033470 h 1033470"/>
                <a:gd name="connsiteX4" fmla="*/ 0 w 1471648"/>
                <a:gd name="connsiteY4" fmla="*/ 849194 h 1033470"/>
                <a:gd name="connsiteX5" fmla="*/ 195086 w 1471648"/>
                <a:gd name="connsiteY5" fmla="*/ 186177 h 1033470"/>
                <a:gd name="connsiteX6" fmla="*/ 342152 w 1471648"/>
                <a:gd name="connsiteY6" fmla="*/ 0 h 103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1648" h="1033470">
                  <a:moveTo>
                    <a:pt x="342152" y="0"/>
                  </a:moveTo>
                  <a:lnTo>
                    <a:pt x="1471648" y="0"/>
                  </a:lnTo>
                  <a:lnTo>
                    <a:pt x="1471648" y="1033470"/>
                  </a:lnTo>
                  <a:lnTo>
                    <a:pt x="147065" y="1033470"/>
                  </a:lnTo>
                  <a:cubicBezTo>
                    <a:pt x="66029" y="1033470"/>
                    <a:pt x="0" y="949881"/>
                    <a:pt x="0" y="849194"/>
                  </a:cubicBezTo>
                  <a:lnTo>
                    <a:pt x="195086" y="186177"/>
                  </a:lnTo>
                  <a:cubicBezTo>
                    <a:pt x="195086" y="83590"/>
                    <a:pt x="261116" y="0"/>
                    <a:pt x="342152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134608B-036F-4C0B-A719-DD7531A17D92}"/>
              </a:ext>
            </a:extLst>
          </p:cNvPr>
          <p:cNvSpPr txBox="1"/>
          <p:nvPr/>
        </p:nvSpPr>
        <p:spPr>
          <a:xfrm>
            <a:off x="55287" y="2593593"/>
            <a:ext cx="1814005" cy="584775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aleway SemiBold" pitchFamily="2" charset="0"/>
              </a:rPr>
              <a:t>LS100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D37D23-EE8A-4D77-B9C0-9F75BA0AC637}"/>
              </a:ext>
            </a:extLst>
          </p:cNvPr>
          <p:cNvSpPr txBox="1"/>
          <p:nvPr/>
        </p:nvSpPr>
        <p:spPr>
          <a:xfrm>
            <a:off x="10614785" y="3716625"/>
            <a:ext cx="1814005" cy="584775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aleway SemiBold" pitchFamily="2" charset="0"/>
              </a:rPr>
              <a:t>LS200+</a:t>
            </a:r>
          </a:p>
        </p:txBody>
      </p:sp>
      <p:sp>
        <p:nvSpPr>
          <p:cNvPr id="55" name="Graphic 5">
            <a:extLst>
              <a:ext uri="{FF2B5EF4-FFF2-40B4-BE49-F238E27FC236}">
                <a16:creationId xmlns:a16="http://schemas.microsoft.com/office/drawing/2014/main" id="{9FDAF7BA-CF1B-4728-9178-0C6215E91E14}"/>
              </a:ext>
            </a:extLst>
          </p:cNvPr>
          <p:cNvSpPr/>
          <p:nvPr/>
        </p:nvSpPr>
        <p:spPr>
          <a:xfrm flipH="1">
            <a:off x="1789464" y="1135958"/>
            <a:ext cx="3086071" cy="1139856"/>
          </a:xfrm>
          <a:custGeom>
            <a:avLst/>
            <a:gdLst>
              <a:gd name="connsiteX0" fmla="*/ 2088918 w 2476088"/>
              <a:gd name="connsiteY0" fmla="*/ 1090462 h 1139855"/>
              <a:gd name="connsiteX1" fmla="*/ 192084 w 2476088"/>
              <a:gd name="connsiteY1" fmla="*/ 1090462 h 1139855"/>
              <a:gd name="connsiteX2" fmla="*/ 45020 w 2476088"/>
              <a:gd name="connsiteY2" fmla="*/ 906185 h 1139855"/>
              <a:gd name="connsiteX3" fmla="*/ 240106 w 2476088"/>
              <a:gd name="connsiteY3" fmla="*/ 243169 h 1139855"/>
              <a:gd name="connsiteX4" fmla="*/ 387170 w 2476088"/>
              <a:gd name="connsiteY4" fmla="*/ 56993 h 1139855"/>
              <a:gd name="connsiteX5" fmla="*/ 2284004 w 2476088"/>
              <a:gd name="connsiteY5" fmla="*/ 56993 h 1139855"/>
              <a:gd name="connsiteX6" fmla="*/ 2431069 w 2476088"/>
              <a:gd name="connsiteY6" fmla="*/ 243169 h 1139855"/>
              <a:gd name="connsiteX7" fmla="*/ 2235983 w 2476088"/>
              <a:gd name="connsiteY7" fmla="*/ 906185 h 1139855"/>
              <a:gd name="connsiteX8" fmla="*/ 2088918 w 2476088"/>
              <a:gd name="connsiteY8" fmla="*/ 1090462 h 113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088" h="1139855">
                <a:moveTo>
                  <a:pt x="2088918" y="1090462"/>
                </a:moveTo>
                <a:lnTo>
                  <a:pt x="192084" y="1090462"/>
                </a:lnTo>
                <a:cubicBezTo>
                  <a:pt x="111049" y="1090462"/>
                  <a:pt x="45020" y="1006872"/>
                  <a:pt x="45020" y="906185"/>
                </a:cubicBezTo>
                <a:lnTo>
                  <a:pt x="240106" y="243169"/>
                </a:lnTo>
                <a:cubicBezTo>
                  <a:pt x="240106" y="140582"/>
                  <a:pt x="306135" y="56993"/>
                  <a:pt x="387170" y="56993"/>
                </a:cubicBezTo>
                <a:lnTo>
                  <a:pt x="2284004" y="56993"/>
                </a:lnTo>
                <a:cubicBezTo>
                  <a:pt x="2365040" y="56993"/>
                  <a:pt x="2431069" y="140582"/>
                  <a:pt x="2431069" y="243169"/>
                </a:cubicBezTo>
                <a:lnTo>
                  <a:pt x="2235983" y="906185"/>
                </a:lnTo>
                <a:cubicBezTo>
                  <a:pt x="2234482" y="1006872"/>
                  <a:pt x="2168453" y="1090462"/>
                  <a:pt x="2088918" y="109046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Raleway SemiBold" pitchFamily="2" charset="0"/>
              </a:rPr>
              <a:t>Accuracy</a:t>
            </a:r>
          </a:p>
        </p:txBody>
      </p:sp>
      <p:sp>
        <p:nvSpPr>
          <p:cNvPr id="56" name="Graphic 5">
            <a:extLst>
              <a:ext uri="{FF2B5EF4-FFF2-40B4-BE49-F238E27FC236}">
                <a16:creationId xmlns:a16="http://schemas.microsoft.com/office/drawing/2014/main" id="{A073D47D-46E7-4F47-97CA-7537BE81904E}"/>
              </a:ext>
            </a:extLst>
          </p:cNvPr>
          <p:cNvSpPr/>
          <p:nvPr/>
        </p:nvSpPr>
        <p:spPr>
          <a:xfrm flipH="1">
            <a:off x="4763314" y="1094557"/>
            <a:ext cx="3086071" cy="1139856"/>
          </a:xfrm>
          <a:custGeom>
            <a:avLst/>
            <a:gdLst>
              <a:gd name="connsiteX0" fmla="*/ 2088918 w 2476088"/>
              <a:gd name="connsiteY0" fmla="*/ 1090462 h 1139855"/>
              <a:gd name="connsiteX1" fmla="*/ 192084 w 2476088"/>
              <a:gd name="connsiteY1" fmla="*/ 1090462 h 1139855"/>
              <a:gd name="connsiteX2" fmla="*/ 45020 w 2476088"/>
              <a:gd name="connsiteY2" fmla="*/ 906185 h 1139855"/>
              <a:gd name="connsiteX3" fmla="*/ 240106 w 2476088"/>
              <a:gd name="connsiteY3" fmla="*/ 243169 h 1139855"/>
              <a:gd name="connsiteX4" fmla="*/ 387170 w 2476088"/>
              <a:gd name="connsiteY4" fmla="*/ 56993 h 1139855"/>
              <a:gd name="connsiteX5" fmla="*/ 2284004 w 2476088"/>
              <a:gd name="connsiteY5" fmla="*/ 56993 h 1139855"/>
              <a:gd name="connsiteX6" fmla="*/ 2431069 w 2476088"/>
              <a:gd name="connsiteY6" fmla="*/ 243169 h 1139855"/>
              <a:gd name="connsiteX7" fmla="*/ 2235983 w 2476088"/>
              <a:gd name="connsiteY7" fmla="*/ 906185 h 1139855"/>
              <a:gd name="connsiteX8" fmla="*/ 2088918 w 2476088"/>
              <a:gd name="connsiteY8" fmla="*/ 1090462 h 113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088" h="1139855">
                <a:moveTo>
                  <a:pt x="2088918" y="1090462"/>
                </a:moveTo>
                <a:lnTo>
                  <a:pt x="192084" y="1090462"/>
                </a:lnTo>
                <a:cubicBezTo>
                  <a:pt x="111049" y="1090462"/>
                  <a:pt x="45020" y="1006872"/>
                  <a:pt x="45020" y="906185"/>
                </a:cubicBezTo>
                <a:lnTo>
                  <a:pt x="240106" y="243169"/>
                </a:lnTo>
                <a:cubicBezTo>
                  <a:pt x="240106" y="140582"/>
                  <a:pt x="306135" y="56993"/>
                  <a:pt x="387170" y="56993"/>
                </a:cubicBezTo>
                <a:lnTo>
                  <a:pt x="2284004" y="56993"/>
                </a:lnTo>
                <a:cubicBezTo>
                  <a:pt x="2365040" y="56993"/>
                  <a:pt x="2431069" y="140582"/>
                  <a:pt x="2431069" y="243169"/>
                </a:cubicBezTo>
                <a:lnTo>
                  <a:pt x="2235983" y="906185"/>
                </a:lnTo>
                <a:cubicBezTo>
                  <a:pt x="2234482" y="1006872"/>
                  <a:pt x="2168453" y="1090462"/>
                  <a:pt x="2088918" y="109046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Raleway SemiBold" pitchFamily="2" charset="0"/>
              </a:rPr>
              <a:t>Camera</a:t>
            </a:r>
            <a:br>
              <a:rPr lang="en-US" sz="2500" dirty="0">
                <a:solidFill>
                  <a:schemeClr val="tx1"/>
                </a:solidFill>
                <a:latin typeface="Raleway SemiBold" pitchFamily="2" charset="0"/>
              </a:rPr>
            </a:br>
            <a:r>
              <a:rPr lang="en-US" sz="2500" dirty="0">
                <a:solidFill>
                  <a:schemeClr val="tx1"/>
                </a:solidFill>
                <a:latin typeface="Raleway SemiBold" pitchFamily="2" charset="0"/>
              </a:rPr>
              <a:t>Resolution</a:t>
            </a:r>
          </a:p>
        </p:txBody>
      </p:sp>
      <p:sp>
        <p:nvSpPr>
          <p:cNvPr id="57" name="Graphic 5">
            <a:extLst>
              <a:ext uri="{FF2B5EF4-FFF2-40B4-BE49-F238E27FC236}">
                <a16:creationId xmlns:a16="http://schemas.microsoft.com/office/drawing/2014/main" id="{2BD6F4A6-3736-49C9-A6B2-EA585FCF90F0}"/>
              </a:ext>
            </a:extLst>
          </p:cNvPr>
          <p:cNvSpPr/>
          <p:nvPr/>
        </p:nvSpPr>
        <p:spPr>
          <a:xfrm flipH="1">
            <a:off x="7771221" y="1089576"/>
            <a:ext cx="3086071" cy="1139856"/>
          </a:xfrm>
          <a:custGeom>
            <a:avLst/>
            <a:gdLst>
              <a:gd name="connsiteX0" fmla="*/ 2088918 w 2476088"/>
              <a:gd name="connsiteY0" fmla="*/ 1090462 h 1139855"/>
              <a:gd name="connsiteX1" fmla="*/ 192084 w 2476088"/>
              <a:gd name="connsiteY1" fmla="*/ 1090462 h 1139855"/>
              <a:gd name="connsiteX2" fmla="*/ 45020 w 2476088"/>
              <a:gd name="connsiteY2" fmla="*/ 906185 h 1139855"/>
              <a:gd name="connsiteX3" fmla="*/ 240106 w 2476088"/>
              <a:gd name="connsiteY3" fmla="*/ 243169 h 1139855"/>
              <a:gd name="connsiteX4" fmla="*/ 387170 w 2476088"/>
              <a:gd name="connsiteY4" fmla="*/ 56993 h 1139855"/>
              <a:gd name="connsiteX5" fmla="*/ 2284004 w 2476088"/>
              <a:gd name="connsiteY5" fmla="*/ 56993 h 1139855"/>
              <a:gd name="connsiteX6" fmla="*/ 2431069 w 2476088"/>
              <a:gd name="connsiteY6" fmla="*/ 243169 h 1139855"/>
              <a:gd name="connsiteX7" fmla="*/ 2235983 w 2476088"/>
              <a:gd name="connsiteY7" fmla="*/ 906185 h 1139855"/>
              <a:gd name="connsiteX8" fmla="*/ 2088918 w 2476088"/>
              <a:gd name="connsiteY8" fmla="*/ 1090462 h 113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088" h="1139855">
                <a:moveTo>
                  <a:pt x="2088918" y="1090462"/>
                </a:moveTo>
                <a:lnTo>
                  <a:pt x="192084" y="1090462"/>
                </a:lnTo>
                <a:cubicBezTo>
                  <a:pt x="111049" y="1090462"/>
                  <a:pt x="45020" y="1006872"/>
                  <a:pt x="45020" y="906185"/>
                </a:cubicBezTo>
                <a:lnTo>
                  <a:pt x="240106" y="243169"/>
                </a:lnTo>
                <a:cubicBezTo>
                  <a:pt x="240106" y="140582"/>
                  <a:pt x="306135" y="56993"/>
                  <a:pt x="387170" y="56993"/>
                </a:cubicBezTo>
                <a:lnTo>
                  <a:pt x="2284004" y="56993"/>
                </a:lnTo>
                <a:cubicBezTo>
                  <a:pt x="2365040" y="56993"/>
                  <a:pt x="2431069" y="140582"/>
                  <a:pt x="2431069" y="243169"/>
                </a:cubicBezTo>
                <a:lnTo>
                  <a:pt x="2235983" y="906185"/>
                </a:lnTo>
                <a:cubicBezTo>
                  <a:pt x="2234482" y="1006872"/>
                  <a:pt x="2168453" y="1090462"/>
                  <a:pt x="2088918" y="109046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Raleway SemiBold" pitchFamily="2" charset="0"/>
              </a:rPr>
              <a:t>Size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630141CB-592F-457B-AF73-C678D683DFD6}"/>
              </a:ext>
            </a:extLst>
          </p:cNvPr>
          <p:cNvGraphicFramePr>
            <a:graphicFrameLocks noGrp="1"/>
          </p:cNvGraphicFramePr>
          <p:nvPr/>
        </p:nvGraphicFramePr>
        <p:xfrm>
          <a:off x="3564120" y="4851840"/>
          <a:ext cx="4638252" cy="164592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{0E3FDE45-AF77-4B5C-9715-49D594BDF05E}</a:tableStyleId>
              </a:tblPr>
              <a:tblGrid>
                <a:gridCol w="1546084">
                  <a:extLst>
                    <a:ext uri="{9D8B030D-6E8A-4147-A177-3AD203B41FA5}">
                      <a16:colId xmlns:a16="http://schemas.microsoft.com/office/drawing/2014/main" val="2688258433"/>
                    </a:ext>
                  </a:extLst>
                </a:gridCol>
                <a:gridCol w="1546084">
                  <a:extLst>
                    <a:ext uri="{9D8B030D-6E8A-4147-A177-3AD203B41FA5}">
                      <a16:colId xmlns:a16="http://schemas.microsoft.com/office/drawing/2014/main" val="2407034423"/>
                    </a:ext>
                  </a:extLst>
                </a:gridCol>
                <a:gridCol w="1546084">
                  <a:extLst>
                    <a:ext uri="{9D8B030D-6E8A-4147-A177-3AD203B41FA5}">
                      <a16:colId xmlns:a16="http://schemas.microsoft.com/office/drawing/2014/main" val="3832693917"/>
                    </a:ext>
                  </a:extLst>
                </a:gridCol>
              </a:tblGrid>
              <a:tr h="2415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Scanning Time 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LS100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LS200+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2626993"/>
                  </a:ext>
                </a:extLst>
              </a:tr>
              <a:tr h="2415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Full 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15741"/>
                  </a:ext>
                </a:extLst>
              </a:tr>
              <a:tr h="2415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8-Units 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9427409"/>
                  </a:ext>
                </a:extLst>
              </a:tr>
              <a:tr h="2415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All In 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4488921"/>
                  </a:ext>
                </a:extLst>
              </a:tr>
              <a:tr h="2415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Triple Tray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7908314"/>
                  </a:ext>
                </a:extLst>
              </a:tr>
              <a:tr h="2415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Post &amp; 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919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33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33D493E-CA60-4583-8854-81FB7206C6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4" b="19864"/>
          <a:stretch>
            <a:fillRect/>
          </a:stretch>
        </p:blipFill>
        <p:spPr>
          <a:xfrm>
            <a:off x="5892604" y="2398636"/>
            <a:ext cx="4775660" cy="287763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37978C-8345-404F-AFD5-037E1C40018F}"/>
              </a:ext>
            </a:extLst>
          </p:cNvPr>
          <p:cNvSpPr/>
          <p:nvPr/>
        </p:nvSpPr>
        <p:spPr>
          <a:xfrm>
            <a:off x="0" y="509047"/>
            <a:ext cx="4666268" cy="233784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cs typeface="2  Yekan" panose="00000400000000000000" pitchFamily="2" charset="-78"/>
              </a:rPr>
              <a:t>سیستم مورد نیاز برای کار با اسکنر لابراتواری</a:t>
            </a:r>
            <a:br>
              <a:rPr lang="fa-IR" b="1" dirty="0"/>
            </a:br>
            <a:r>
              <a:rPr lang="en-US" sz="2800" b="1" dirty="0"/>
              <a:t>LS100 &amp; LS200+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EA3C13-485D-421E-9DB1-1B8917D133E2}"/>
              </a:ext>
            </a:extLst>
          </p:cNvPr>
          <p:cNvSpPr txBox="1"/>
          <p:nvPr/>
        </p:nvSpPr>
        <p:spPr>
          <a:xfrm>
            <a:off x="424205" y="3429000"/>
            <a:ext cx="4775661" cy="24622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Computer Configuration:</a:t>
            </a:r>
          </a:p>
          <a:p>
            <a:endParaRPr lang="en-US" dirty="0"/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1600" dirty="0"/>
              <a:t>perating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1600" dirty="0"/>
              <a:t>ystem: Windows 10 or Above</a:t>
            </a:r>
            <a:br>
              <a:rPr lang="en-US" sz="1600" dirty="0"/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CPU</a:t>
            </a:r>
            <a:r>
              <a:rPr lang="en-US" sz="1600" dirty="0"/>
              <a:t>: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Intel-Core™ i7-10 gen 8 cores 16 processors or above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en-US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GPU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NVIDIA GTX1060 6GB or above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en-US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M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emory: 32 GB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en-US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H</a:t>
            </a:r>
            <a:r>
              <a:rPr lang="en-US" sz="1600" dirty="0">
                <a:solidFill>
                  <a:srgbClr val="333333"/>
                </a:solidFill>
                <a:latin typeface="Roboto" panose="02000000000000000000" pitchFamily="2" charset="0"/>
              </a:rPr>
              <a:t>ard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D</a:t>
            </a:r>
            <a:r>
              <a:rPr lang="en-US" sz="1600" dirty="0">
                <a:solidFill>
                  <a:srgbClr val="333333"/>
                </a:solidFill>
                <a:latin typeface="Roboto" panose="02000000000000000000" pitchFamily="2" charset="0"/>
              </a:rPr>
              <a:t>isk:  512GB</a:t>
            </a:r>
            <a:br>
              <a:rPr lang="en-US" sz="1600" dirty="0">
                <a:solidFill>
                  <a:srgbClr val="333333"/>
                </a:solidFill>
                <a:latin typeface="Roboto" panose="02000000000000000000" pitchFamily="2" charset="0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USB</a:t>
            </a:r>
            <a:r>
              <a:rPr lang="en-US" sz="16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P</a:t>
            </a:r>
            <a:r>
              <a:rPr lang="en-US" sz="1600" dirty="0">
                <a:solidFill>
                  <a:srgbClr val="333333"/>
                </a:solidFill>
                <a:latin typeface="Roboto" panose="02000000000000000000" pitchFamily="2" charset="0"/>
              </a:rPr>
              <a:t>ort: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USB 3.0 or above</a:t>
            </a:r>
          </a:p>
        </p:txBody>
      </p:sp>
    </p:spTree>
    <p:extLst>
      <p:ext uri="{BB962C8B-B14F-4D97-AF65-F5344CB8AC3E}">
        <p14:creationId xmlns:p14="http://schemas.microsoft.com/office/powerpoint/2010/main" val="321249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1FDC5C-0E95-4515-A135-B23A72C399B0}"/>
              </a:ext>
            </a:extLst>
          </p:cNvPr>
          <p:cNvSpPr/>
          <p:nvPr/>
        </p:nvSpPr>
        <p:spPr>
          <a:xfrm>
            <a:off x="3530396" y="254523"/>
            <a:ext cx="5131207" cy="62583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Lab Scanners Functions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7C514B-624E-464A-8450-FCF3F9B91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00" y="1139190"/>
            <a:ext cx="6895598" cy="5464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4130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405</Words>
  <Application>Microsoft Office PowerPoint</Application>
  <PresentationFormat>Widescreen</PresentationFormat>
  <Paragraphs>86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Raleway Medium</vt:lpstr>
      <vt:lpstr>Raleway SemiBold</vt:lpstr>
      <vt:lpstr>Roboto</vt:lpstr>
      <vt:lpstr>Source Sans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BLZ RnDteam</dc:creator>
  <cp:lastModifiedBy>BLZ RnDteam</cp:lastModifiedBy>
  <cp:revision>4</cp:revision>
  <dcterms:created xsi:type="dcterms:W3CDTF">2025-08-12T12:49:22Z</dcterms:created>
  <dcterms:modified xsi:type="dcterms:W3CDTF">2025-08-13T07:18:25Z</dcterms:modified>
</cp:coreProperties>
</file>